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1"/>
  </p:sldMasterIdLst>
  <p:notesMasterIdLst>
    <p:notesMasterId r:id="rId49"/>
  </p:notesMasterIdLst>
  <p:handoutMasterIdLst>
    <p:handoutMasterId r:id="rId50"/>
  </p:handoutMasterIdLst>
  <p:sldIdLst>
    <p:sldId id="256" r:id="rId2"/>
    <p:sldId id="357" r:id="rId3"/>
    <p:sldId id="358" r:id="rId4"/>
    <p:sldId id="359" r:id="rId5"/>
    <p:sldId id="360" r:id="rId6"/>
    <p:sldId id="363" r:id="rId7"/>
    <p:sldId id="385" r:id="rId8"/>
    <p:sldId id="386" r:id="rId9"/>
    <p:sldId id="387" r:id="rId10"/>
    <p:sldId id="391" r:id="rId11"/>
    <p:sldId id="392" r:id="rId12"/>
    <p:sldId id="388" r:id="rId13"/>
    <p:sldId id="389" r:id="rId14"/>
    <p:sldId id="390" r:id="rId15"/>
    <p:sldId id="395" r:id="rId16"/>
    <p:sldId id="398" r:id="rId17"/>
    <p:sldId id="394" r:id="rId18"/>
    <p:sldId id="399" r:id="rId19"/>
    <p:sldId id="400" r:id="rId20"/>
    <p:sldId id="393" r:id="rId21"/>
    <p:sldId id="396" r:id="rId22"/>
    <p:sldId id="397" r:id="rId23"/>
    <p:sldId id="373" r:id="rId24"/>
    <p:sldId id="374" r:id="rId25"/>
    <p:sldId id="375" r:id="rId26"/>
    <p:sldId id="376" r:id="rId27"/>
    <p:sldId id="377" r:id="rId28"/>
    <p:sldId id="401" r:id="rId29"/>
    <p:sldId id="403" r:id="rId30"/>
    <p:sldId id="407" r:id="rId31"/>
    <p:sldId id="408" r:id="rId32"/>
    <p:sldId id="409" r:id="rId33"/>
    <p:sldId id="406" r:id="rId34"/>
    <p:sldId id="410" r:id="rId35"/>
    <p:sldId id="411" r:id="rId36"/>
    <p:sldId id="412" r:id="rId37"/>
    <p:sldId id="413" r:id="rId38"/>
    <p:sldId id="414" r:id="rId39"/>
    <p:sldId id="415" r:id="rId40"/>
    <p:sldId id="405" r:id="rId41"/>
    <p:sldId id="369" r:id="rId42"/>
    <p:sldId id="370" r:id="rId43"/>
    <p:sldId id="371" r:id="rId44"/>
    <p:sldId id="402" r:id="rId45"/>
    <p:sldId id="372" r:id="rId46"/>
    <p:sldId id="355" r:id="rId47"/>
    <p:sldId id="356" r:id="rId4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85209" autoAdjust="0"/>
  </p:normalViewPr>
  <p:slideViewPr>
    <p:cSldViewPr>
      <p:cViewPr varScale="1">
        <p:scale>
          <a:sx n="55" d="100"/>
          <a:sy n="55" d="100"/>
        </p:scale>
        <p:origin x="179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132" y="-7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D6DFC-767B-4C60-9D46-BAAEA7C53CD5}" type="datetimeFigureOut">
              <a:rPr lang="tr-TR" smtClean="0"/>
              <a:t>8.10.2019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843FA-CDB9-4195-A19C-D9EBF06BDC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964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F266-CD00-4E8E-A907-69C40E0A6D2C}" type="datetimeFigureOut">
              <a:rPr lang="tr-TR" smtClean="0"/>
              <a:t>8.10.2019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0938D-1E5C-4A3F-BAE0-89C218C353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30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1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150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Video 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0938D-1E5C-4A3F-BAE0-89C218C353DC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01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28599" y="2819400"/>
            <a:ext cx="8686800" cy="1470025"/>
          </a:xfrm>
        </p:spPr>
        <p:txBody>
          <a:bodyPr anchor="b">
            <a:noAutofit/>
          </a:bodyPr>
          <a:lstStyle>
            <a:lvl1pPr>
              <a:defRPr sz="7200" b="0" cap="none" spc="0">
                <a:ln w="1397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9512" y="4293096"/>
            <a:ext cx="8712968" cy="1008112"/>
          </a:xfrm>
        </p:spPr>
        <p:txBody>
          <a:bodyPr>
            <a:normAutofit/>
          </a:bodyPr>
          <a:lstStyle>
            <a:lvl1pPr marL="0" indent="0" algn="ctr">
              <a:buNone/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1" y="5829572"/>
            <a:ext cx="9143998" cy="911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900" dirty="0" err="1" smtClean="0"/>
              <a:t>Asst</a:t>
            </a:r>
            <a:r>
              <a:rPr lang="tr-TR" sz="1900" dirty="0" smtClean="0"/>
              <a:t>. Prof. Dr. Ayse TOSUN         </a:t>
            </a:r>
            <a:r>
              <a:rPr lang="tr-TR" sz="1900" dirty="0" err="1" smtClean="0"/>
              <a:t>Assoc</a:t>
            </a:r>
            <a:r>
              <a:rPr lang="tr-TR" sz="1900" dirty="0" smtClean="0"/>
              <a:t>. Prof. Dr. A. Cüneyd TANTUĞ</a:t>
            </a:r>
            <a:r>
              <a:rPr lang="tr-TR" sz="1900" baseline="0" dirty="0" smtClean="0"/>
              <a:t>    </a:t>
            </a:r>
          </a:p>
          <a:p>
            <a:r>
              <a:rPr lang="tr-TR" sz="1400" dirty="0" err="1" smtClean="0"/>
              <a:t>Istanbul</a:t>
            </a:r>
            <a:r>
              <a:rPr lang="tr-TR" sz="1400" dirty="0" smtClean="0"/>
              <a:t> Technical University</a:t>
            </a:r>
            <a:br>
              <a:rPr lang="tr-TR" sz="1400" dirty="0" smtClean="0"/>
            </a:br>
            <a:r>
              <a:rPr lang="tr-TR" sz="1400" dirty="0" smtClean="0"/>
              <a:t>Computer Engineering Department</a:t>
            </a:r>
            <a:endParaRPr lang="tr-TR" sz="1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E03D877-03A9-4E90-97B2-226F8F396B7A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591050" y="2409824"/>
            <a:ext cx="6858000" cy="2038351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4668203" y="2570797"/>
            <a:ext cx="6858000" cy="1716405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447800" cy="5851525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35317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9284A01-5ECA-42A9-BDB7-6B9CAB37F50B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762000" cy="365125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5400000">
            <a:off x="3681476" y="3354324"/>
            <a:ext cx="6858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EC3D4226-733D-4403-97DD-1ED6C44786B3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0"/>
            </a:lvl1pPr>
          </a:lstStyle>
          <a:p>
            <a:r>
              <a:rPr lang="tr-TR" dirty="0" smtClean="0"/>
              <a:t>1.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2545080"/>
            <a:ext cx="9144000" cy="3255264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2667000"/>
            <a:ext cx="9144000" cy="2739571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5479143"/>
            <a:ext cx="9144000" cy="235857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819400"/>
            <a:ext cx="8686800" cy="1463040"/>
          </a:xfrm>
        </p:spPr>
        <p:txBody>
          <a:bodyPr anchor="b" anchorCtr="0">
            <a:noAutofit/>
          </a:bodyPr>
          <a:lstStyle>
            <a:lvl1pPr algn="ctr">
              <a:defRPr sz="7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99" y="4800600"/>
            <a:ext cx="8001000" cy="54864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84C5574-B140-4232-889D-3759D5497FA4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59352" y="4389120"/>
            <a:ext cx="1216152" cy="365125"/>
          </a:xfrm>
        </p:spPr>
        <p:txBody>
          <a:bodyPr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18888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</a:t>
            </a:r>
            <a:endParaRPr lang="en-US" sz="3200" spc="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8584" y="426110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pc="150" dirty="0" smtClean="0">
                <a:solidFill>
                  <a:srgbClr val="FFFFFF"/>
                </a:solidFill>
                <a:sym typeface="Wingdings"/>
              </a:rPr>
              <a:t></a:t>
            </a:r>
            <a:endParaRPr lang="en-US" sz="3200" spc="15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388296" cy="50014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24ED397A-F078-4211-96B1-B9CF6BD84672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43924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04" y="1700808"/>
            <a:ext cx="4389884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320480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0808"/>
            <a:ext cx="4319463" cy="44253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31D0FE36-A210-4C56-A93D-1626691B93B0}" type="datetime1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D4A7DD85-B638-4A26-BD31-7676B14E9462}" type="datetime1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15BC4075-5296-4E1D-9774-CDBB57050A7B}" type="datetime1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5638800" cy="94615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53312"/>
            <a:ext cx="8784976" cy="49011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661A7CF8-886E-4830-82D7-72D5ED85A2E2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74320"/>
            <a:ext cx="2743200" cy="94488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536" y="1700808"/>
            <a:ext cx="8291264" cy="4547592"/>
          </a:xfrm>
          <a:solidFill>
            <a:schemeClr val="bg2">
              <a:lumMod val="60000"/>
              <a:lumOff val="40000"/>
            </a:schemeClr>
          </a:solidFill>
          <a:effectLst>
            <a:outerShdw blurRad="76200" dist="38100" dir="36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0889" y="6453336"/>
            <a:ext cx="2706223" cy="365125"/>
          </a:xfrm>
          <a:prstGeom prst="rect">
            <a:avLst/>
          </a:prstGeom>
        </p:spPr>
        <p:txBody>
          <a:bodyPr/>
          <a:lstStyle/>
          <a:p>
            <a:fld id="{B32DB4FF-7097-4E02-9BFF-C79349951CF9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2200" y="161544"/>
            <a:ext cx="2971800" cy="11521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4112"/>
            <a:ext cx="5638800" cy="1005840"/>
          </a:xfrm>
        </p:spPr>
        <p:txBody>
          <a:bodyPr anchor="ctr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228600"/>
            <a:ext cx="2819400" cy="100584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4768" y="134112"/>
            <a:ext cx="76200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0584"/>
            <a:ext cx="9144000" cy="1453896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7641"/>
            <a:ext cx="9144000" cy="659891"/>
          </a:xfrm>
          <a:prstGeom prst="rect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7323"/>
            <a:ext cx="9144000" cy="567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2736"/>
            <a:ext cx="892899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584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</a:t>
            </a:r>
            <a:r>
              <a:rPr lang="tr-TR" smtClean="0"/>
              <a:t>.</a:t>
            </a:r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5928"/>
            <a:ext cx="9144000" cy="1493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5400" b="0" kern="1200" cap="none" spc="0">
          <a:ln w="13970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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Courier New" pitchFamily="49" charset="0"/>
        <a:buChar char="o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ilemanifesto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 smtClean="0"/>
              <a:t>SOFTWARE ENGINEERING</a:t>
            </a:r>
            <a:endParaRPr lang="tr-TR" sz="5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tr-TR" dirty="0" err="1"/>
              <a:t>Week</a:t>
            </a:r>
            <a:r>
              <a:rPr lang="tr-TR" dirty="0"/>
              <a:t> 3</a:t>
            </a:r>
          </a:p>
          <a:p>
            <a:r>
              <a:rPr lang="tr-TR" dirty="0" err="1" smtClean="0"/>
              <a:t>Introduction</a:t>
            </a:r>
            <a:r>
              <a:rPr lang="tr-TR" dirty="0"/>
              <a:t> </a:t>
            </a:r>
            <a:r>
              <a:rPr lang="tr-TR" dirty="0" smtClean="0"/>
              <a:t>– </a:t>
            </a:r>
            <a:r>
              <a:rPr lang="tr-TR" dirty="0" err="1" smtClean="0"/>
              <a:t>Agile</a:t>
            </a:r>
            <a:r>
              <a:rPr lang="tr-TR" dirty="0" smtClean="0"/>
              <a:t> Software </a:t>
            </a:r>
            <a:r>
              <a:rPr lang="tr-TR" dirty="0" err="1" smtClean="0"/>
              <a:t>Processes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0" y="116632"/>
            <a:ext cx="2134012" cy="12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</a:t>
            </a:r>
            <a:r>
              <a:rPr lang="en-US" dirty="0" smtClean="0"/>
              <a:t>Points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400600"/>
          </a:xfrm>
        </p:spPr>
        <p:txBody>
          <a:bodyPr>
            <a:normAutofit/>
          </a:bodyPr>
          <a:lstStyle/>
          <a:p>
            <a:r>
              <a:rPr lang="en-US" sz="2000" dirty="0"/>
              <a:t>Story point is </a:t>
            </a:r>
            <a:r>
              <a:rPr lang="en-US" sz="2000" dirty="0" smtClean="0"/>
              <a:t>an </a:t>
            </a:r>
            <a:r>
              <a:rPr lang="en-US" sz="2000" dirty="0"/>
              <a:t>arbitrary measure used </a:t>
            </a:r>
            <a:r>
              <a:rPr lang="en-US" sz="2000" dirty="0" smtClean="0"/>
              <a:t>to </a:t>
            </a:r>
            <a:r>
              <a:rPr lang="en-US" sz="2000" dirty="0"/>
              <a:t>measure the effort required to implement a </a:t>
            </a:r>
            <a:r>
              <a:rPr lang="en-US" sz="2000" dirty="0" smtClean="0"/>
              <a:t>story.</a:t>
            </a:r>
          </a:p>
          <a:p>
            <a:r>
              <a:rPr lang="en-US" sz="2000" dirty="0" smtClean="0"/>
              <a:t>It is </a:t>
            </a:r>
            <a:r>
              <a:rPr lang="en-US" sz="2000" dirty="0"/>
              <a:t>a number that tells the team how hard the story is. Hard could be related to </a:t>
            </a:r>
            <a:r>
              <a:rPr lang="en-US" sz="2000" b="1" u="sng" dirty="0"/>
              <a:t>complexity</a:t>
            </a:r>
            <a:r>
              <a:rPr lang="en-US" sz="2000" dirty="0"/>
              <a:t>, </a:t>
            </a:r>
            <a:r>
              <a:rPr lang="en-US" sz="2000" b="1" u="sng" dirty="0" smtClean="0"/>
              <a:t>unknowns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u="sng" dirty="0" smtClean="0"/>
              <a:t>effort</a:t>
            </a:r>
            <a:r>
              <a:rPr lang="en-US" sz="2000" dirty="0" smtClean="0"/>
              <a:t> but </a:t>
            </a:r>
            <a:r>
              <a:rPr lang="en-US" sz="2000" b="1" u="sng" dirty="0" smtClean="0"/>
              <a:t>not time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tr-TR" sz="2000" dirty="0"/>
              <a:t>1</a:t>
            </a:r>
            <a:r>
              <a:rPr lang="tr-TR" sz="2000" dirty="0" smtClean="0"/>
              <a:t>,</a:t>
            </a:r>
            <a:r>
              <a:rPr lang="en-US" sz="2000" dirty="0" smtClean="0"/>
              <a:t>   </a:t>
            </a:r>
            <a:r>
              <a:rPr lang="tr-TR" sz="2000" dirty="0" smtClean="0"/>
              <a:t>2,</a:t>
            </a:r>
            <a:r>
              <a:rPr lang="en-US" sz="2000" dirty="0" smtClean="0"/>
              <a:t>   </a:t>
            </a:r>
            <a:r>
              <a:rPr lang="tr-TR" sz="2000" dirty="0" smtClean="0"/>
              <a:t>4,</a:t>
            </a:r>
            <a:r>
              <a:rPr lang="en-US" sz="2000" dirty="0" smtClean="0"/>
              <a:t>   </a:t>
            </a:r>
            <a:r>
              <a:rPr lang="tr-TR" sz="2000" dirty="0" smtClean="0"/>
              <a:t>8,</a:t>
            </a:r>
            <a:r>
              <a:rPr lang="en-US" sz="2000" dirty="0" smtClean="0"/>
              <a:t>   </a:t>
            </a:r>
            <a:r>
              <a:rPr lang="tr-TR" sz="2000" dirty="0" smtClean="0"/>
              <a:t>16</a:t>
            </a:r>
            <a:r>
              <a:rPr lang="en-US" sz="2000" dirty="0" smtClean="0"/>
              <a:t>,   32,   64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XS,   S,   M,   L,   XL,   XXL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1</a:t>
            </a:r>
            <a:r>
              <a:rPr lang="en-US" sz="2000" dirty="0" smtClean="0"/>
              <a:t>,   2,   3,   5,   8,   13,   21,   34,   45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1,   5,   10,   25,   50,   100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every team, story size could mean different things depending on what baseline they chose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Planning Poker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poker is a game where the development team estimates </a:t>
            </a:r>
            <a:r>
              <a:rPr lang="en-US" dirty="0" smtClean="0"/>
              <a:t>stories individually first and </a:t>
            </a:r>
            <a:r>
              <a:rPr lang="en-US" dirty="0"/>
              <a:t>then compares the results </a:t>
            </a:r>
            <a:r>
              <a:rPr lang="en-US" dirty="0" smtClean="0"/>
              <a:t>collectively together after</a:t>
            </a:r>
          </a:p>
          <a:p>
            <a:r>
              <a:rPr lang="en-US" dirty="0"/>
              <a:t>If everyone’s estimate is more or less the same, the estimate is kept. </a:t>
            </a:r>
            <a:r>
              <a:rPr lang="en-US" dirty="0" smtClean="0"/>
              <a:t>If there </a:t>
            </a:r>
            <a:r>
              <a:rPr lang="en-US" dirty="0"/>
              <a:t>are differences, however, the team discusses them and </a:t>
            </a:r>
            <a:r>
              <a:rPr lang="en-US" dirty="0" smtClean="0"/>
              <a:t>estimates again </a:t>
            </a:r>
            <a:r>
              <a:rPr lang="en-US" dirty="0"/>
              <a:t>until </a:t>
            </a:r>
            <a:r>
              <a:rPr lang="en-US" dirty="0" smtClean="0"/>
              <a:t>consensus </a:t>
            </a:r>
            <a:r>
              <a:rPr lang="en-US" dirty="0"/>
              <a:t>is reached</a:t>
            </a:r>
            <a:r>
              <a:rPr lang="en-US" dirty="0" smtClean="0"/>
              <a:t>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05064"/>
            <a:ext cx="4320481" cy="196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42" y="4077072"/>
            <a:ext cx="4758364" cy="18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9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Refactoring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Refactoring is the process of changing the </a:t>
            </a:r>
            <a:r>
              <a:rPr lang="en-US" dirty="0" smtClean="0"/>
              <a:t>design of </a:t>
            </a:r>
            <a:r>
              <a:rPr lang="en-US" dirty="0"/>
              <a:t>your code without changing its behavior—what it does stays the same, but how it does </a:t>
            </a:r>
            <a:r>
              <a:rPr lang="en-US" dirty="0" smtClean="0"/>
              <a:t>changes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think of it like improving a function-method-class without changing its interface.</a:t>
            </a:r>
          </a:p>
          <a:p>
            <a:r>
              <a:rPr lang="en-US" dirty="0" smtClean="0"/>
              <a:t>However</a:t>
            </a:r>
            <a:r>
              <a:rPr lang="en-US" dirty="0"/>
              <a:t>, some changes requires architecture refactoring and this is much more expensive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Examples of refactoring:</a:t>
            </a:r>
          </a:p>
          <a:p>
            <a:pPr lvl="1"/>
            <a:r>
              <a:rPr lang="en-US" dirty="0"/>
              <a:t>Re-organization of a class hierarchy to remove duplicate code.</a:t>
            </a:r>
          </a:p>
          <a:p>
            <a:pPr lvl="1"/>
            <a:r>
              <a:rPr lang="en-US" dirty="0"/>
              <a:t>Tidying up and renaming attributes and methods to make them easier to understand.</a:t>
            </a:r>
          </a:p>
          <a:p>
            <a:pPr lvl="1"/>
            <a:r>
              <a:rPr lang="en-US" dirty="0"/>
              <a:t>The replacement of inline code with calls to methods that have been included in a program library.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Pair Programming Environment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3" y="1124672"/>
            <a:ext cx="4286250" cy="3219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88" y="3209503"/>
            <a:ext cx="4762500" cy="3171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Advantages of Pair Programming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supports the idea of collective ownership and responsibility for the system. </a:t>
            </a:r>
          </a:p>
          <a:p>
            <a:pPr lvl="1"/>
            <a:r>
              <a:rPr lang="en-GB" dirty="0"/>
              <a:t>Individuals are not held responsible for problems with the code. Instead, the team has collective responsibility for resolving these problems.</a:t>
            </a:r>
          </a:p>
          <a:p>
            <a:r>
              <a:rPr lang="en-GB" dirty="0"/>
              <a:t>It acts as an informal review process because each line of code is looked at by at least two people. </a:t>
            </a:r>
          </a:p>
          <a:p>
            <a:r>
              <a:rPr lang="en-GB" dirty="0"/>
              <a:t>It helps support refactoring, which is a process of software improvement. </a:t>
            </a:r>
          </a:p>
          <a:p>
            <a:pPr lvl="1"/>
            <a:r>
              <a:rPr lang="en-GB" dirty="0"/>
              <a:t>Where pair programming and collective ownership are used, others benefit immediately from the refactoring so they are likely to support the process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Collective </a:t>
            </a:r>
            <a:r>
              <a:rPr lang="en-US" dirty="0"/>
              <a:t>code ownership spreads responsibility for maintaining the code to all the programmers. </a:t>
            </a:r>
            <a:r>
              <a:rPr lang="en-US" dirty="0" smtClean="0"/>
              <a:t>Collective code </a:t>
            </a:r>
            <a:r>
              <a:rPr lang="en-US" dirty="0"/>
              <a:t>ownership is exactly what it sounds like: everyone shares </a:t>
            </a:r>
            <a:r>
              <a:rPr lang="en-US" dirty="0" smtClean="0"/>
              <a:t>responsibility </a:t>
            </a:r>
            <a:r>
              <a:rPr lang="en-US" dirty="0"/>
              <a:t>for the quality of the code</a:t>
            </a:r>
            <a:r>
              <a:rPr lang="en-US" dirty="0" smtClean="0"/>
              <a:t>.</a:t>
            </a:r>
          </a:p>
          <a:p>
            <a:r>
              <a:rPr lang="en-US" dirty="0"/>
              <a:t>No single person claims ownership over any part of the system, and anyone can make any </a:t>
            </a:r>
            <a:r>
              <a:rPr lang="en-US" dirty="0" smtClean="0"/>
              <a:t>necessary changes </a:t>
            </a:r>
            <a:r>
              <a:rPr lang="en-US" dirty="0"/>
              <a:t>anywhere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requires letting go of a little bit of ego. Rather than taking pride in your </a:t>
            </a:r>
            <a:r>
              <a:rPr lang="en-US" dirty="0" smtClean="0"/>
              <a:t>code, take </a:t>
            </a:r>
            <a:r>
              <a:rPr lang="en-US" dirty="0"/>
              <a:t>pride in your team’s code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Always </a:t>
            </a:r>
            <a:r>
              <a:rPr lang="en-US" dirty="0"/>
              <a:t>leave the code a </a:t>
            </a:r>
            <a:r>
              <a:rPr lang="en-US" dirty="0" smtClean="0"/>
              <a:t>little better </a:t>
            </a:r>
            <a:r>
              <a:rPr lang="en-US" dirty="0"/>
              <a:t>than you found it.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Collective Ownership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you take </a:t>
            </a:r>
            <a:r>
              <a:rPr lang="en-US" dirty="0"/>
              <a:t>ownership of code that you don’t understand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take advantage of pair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/>
              <a:t>Rely on the unit tests for further documentation and as your safety </a:t>
            </a:r>
            <a:r>
              <a:rPr lang="en-US" dirty="0" smtClean="0"/>
              <a:t>net</a:t>
            </a:r>
          </a:p>
          <a:p>
            <a:pPr lvl="1"/>
            <a:r>
              <a:rPr lang="en-US" dirty="0"/>
              <a:t>As you work, look for opportunities to refactor the code</a:t>
            </a:r>
            <a:r>
              <a:rPr lang="en-US" dirty="0" smtClean="0"/>
              <a:t>.</a:t>
            </a:r>
          </a:p>
          <a:p>
            <a:r>
              <a:rPr lang="en-US" dirty="0"/>
              <a:t>Collective code ownership shares knowledge and improves skills, but it won’t make </a:t>
            </a:r>
            <a:r>
              <a:rPr lang="en-US" dirty="0" smtClean="0"/>
              <a:t>everyone an </a:t>
            </a:r>
            <a:r>
              <a:rPr lang="en-US" dirty="0"/>
              <a:t>expert at </a:t>
            </a:r>
            <a:r>
              <a:rPr lang="en-US" dirty="0" smtClean="0"/>
              <a:t>everything. </a:t>
            </a:r>
            <a:r>
              <a:rPr lang="en-US" dirty="0"/>
              <a:t>T</a:t>
            </a:r>
            <a:r>
              <a:rPr lang="en-US" dirty="0" smtClean="0"/>
              <a:t>ake </a:t>
            </a:r>
            <a:r>
              <a:rPr lang="en-US" dirty="0"/>
              <a:t>advantage of </a:t>
            </a:r>
            <a:r>
              <a:rPr lang="en-US" dirty="0" smtClean="0"/>
              <a:t>all skills and specialties.</a:t>
            </a:r>
          </a:p>
          <a:p>
            <a:r>
              <a:rPr lang="en-US" dirty="0"/>
              <a:t>Rather than turning your junior programmers loose on the code, make sure they pair with </a:t>
            </a:r>
            <a:r>
              <a:rPr lang="en-US" dirty="0" smtClean="0"/>
              <a:t>experienced members </a:t>
            </a:r>
            <a:r>
              <a:rPr lang="en-US" dirty="0"/>
              <a:t>of the team.</a:t>
            </a:r>
            <a:endParaRPr lang="en-US" dirty="0" smtClean="0"/>
          </a:p>
          <a:p>
            <a:r>
              <a:rPr lang="en-US" dirty="0" smtClean="0"/>
              <a:t>Collective </a:t>
            </a:r>
            <a:r>
              <a:rPr lang="en-US" dirty="0"/>
              <a:t>ownership </a:t>
            </a:r>
            <a:r>
              <a:rPr lang="en-US" dirty="0" smtClean="0"/>
              <a:t>increases </a:t>
            </a:r>
            <a:r>
              <a:rPr lang="en-US" dirty="0"/>
              <a:t>the possibility of merge </a:t>
            </a:r>
            <a:r>
              <a:rPr lang="en-US" dirty="0" smtClean="0"/>
              <a:t>conflicts, </a:t>
            </a:r>
            <a:r>
              <a:rPr lang="en-US" dirty="0"/>
              <a:t>and so it also requires continuous integration. Continuous integration </a:t>
            </a:r>
            <a:r>
              <a:rPr lang="en-US" dirty="0" smtClean="0"/>
              <a:t>decreases the </a:t>
            </a:r>
            <a:r>
              <a:rPr lang="en-US" dirty="0"/>
              <a:t>chances of merge conflicts.</a:t>
            </a:r>
            <a:endParaRPr lang="en-US" dirty="0" smtClean="0"/>
          </a:p>
          <a:p>
            <a:pPr lvl="1"/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Continuous </a:t>
            </a:r>
            <a:r>
              <a:rPr lang="en-US" dirty="0" smtClean="0"/>
              <a:t>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ultimate goal </a:t>
            </a:r>
            <a:r>
              <a:rPr lang="en-US" dirty="0" smtClean="0"/>
              <a:t>of continuous </a:t>
            </a:r>
            <a:r>
              <a:rPr lang="en-US" dirty="0"/>
              <a:t>integration is to be able to deploy all but the </a:t>
            </a:r>
            <a:r>
              <a:rPr lang="en-US" dirty="0" smtClean="0"/>
              <a:t>last few </a:t>
            </a:r>
            <a:r>
              <a:rPr lang="en-US" dirty="0"/>
              <a:t>hours of work at any time</a:t>
            </a:r>
            <a:r>
              <a:rPr lang="en-US" dirty="0" smtClean="0"/>
              <a:t>.</a:t>
            </a:r>
          </a:p>
          <a:p>
            <a:r>
              <a:rPr lang="en-US" dirty="0"/>
              <a:t>Most software development efforts have a hidden delay </a:t>
            </a:r>
            <a:r>
              <a:rPr lang="en-US" dirty="0" smtClean="0"/>
              <a:t>between when </a:t>
            </a:r>
            <a:r>
              <a:rPr lang="en-US" dirty="0"/>
              <a:t>the team says “we’re done” and when the software is actually ready to ship</a:t>
            </a:r>
            <a:r>
              <a:rPr lang="en-US" dirty="0" smtClean="0"/>
              <a:t>.</a:t>
            </a:r>
          </a:p>
          <a:p>
            <a:r>
              <a:rPr lang="en-US" dirty="0"/>
              <a:t>The point is to be technologically ready to release even if </a:t>
            </a:r>
            <a:r>
              <a:rPr lang="en-US" dirty="0" smtClean="0"/>
              <a:t>you’re not </a:t>
            </a:r>
            <a:r>
              <a:rPr lang="en-US" dirty="0"/>
              <a:t>functionally ready to </a:t>
            </a:r>
            <a:r>
              <a:rPr lang="en-US" dirty="0" smtClean="0"/>
              <a:t>release.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your code every few hours.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your build, tests, and other release infrastructure up-to-date</a:t>
            </a:r>
            <a:r>
              <a:rPr lang="en-US" dirty="0" smtClean="0"/>
              <a:t>.</a:t>
            </a:r>
          </a:p>
          <a:p>
            <a:r>
              <a:rPr lang="en-US" dirty="0"/>
              <a:t>To guarantee an always-working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make sure what </a:t>
            </a:r>
            <a:r>
              <a:rPr lang="en-US" dirty="0"/>
              <a:t>works on your computer will work on anybody’s computer. </a:t>
            </a:r>
            <a:endParaRPr lang="en-US" dirty="0" smtClean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gets code that </a:t>
            </a:r>
            <a:r>
              <a:rPr lang="en-US" dirty="0" smtClean="0"/>
              <a:t>hasn’t been </a:t>
            </a:r>
            <a:r>
              <a:rPr lang="en-US" dirty="0"/>
              <a:t>proven to build successfully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</a:t>
            </a:r>
            <a:r>
              <a:rPr lang="tr-TR" dirty="0" smtClean="0"/>
              <a:t>u</a:t>
            </a:r>
            <a:r>
              <a:rPr lang="en-US" dirty="0" err="1" smtClean="0"/>
              <a:t>ous</a:t>
            </a:r>
            <a:r>
              <a:rPr lang="en-US" dirty="0" smtClean="0"/>
              <a:t> Integration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</a:t>
            </a:r>
            <a:r>
              <a:rPr lang="en-US" dirty="0"/>
              <a:t>a lively community of open-source continuous integration servers </a:t>
            </a:r>
            <a:endParaRPr lang="en-US" dirty="0" smtClean="0"/>
          </a:p>
          <a:p>
            <a:pPr lvl="1"/>
            <a:r>
              <a:rPr lang="en-US" dirty="0" err="1" smtClean="0"/>
              <a:t>CruiseControl</a:t>
            </a:r>
            <a:endParaRPr lang="en-US" dirty="0" smtClean="0"/>
          </a:p>
          <a:p>
            <a:pPr lvl="1"/>
            <a:r>
              <a:rPr lang="en-US" dirty="0" smtClean="0"/>
              <a:t>Jenkins</a:t>
            </a:r>
          </a:p>
          <a:p>
            <a:pPr lvl="1"/>
            <a:r>
              <a:rPr lang="en-US" dirty="0" err="1" smtClean="0"/>
              <a:t>TeamCity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Contin</a:t>
            </a:r>
            <a:r>
              <a:rPr lang="tr-TR" dirty="0" smtClean="0"/>
              <a:t>u</a:t>
            </a:r>
            <a:r>
              <a:rPr lang="en-US" dirty="0" err="1" smtClean="0"/>
              <a:t>ous</a:t>
            </a:r>
            <a:r>
              <a:rPr lang="en-US" dirty="0" smtClean="0"/>
              <a:t> Integration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636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4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Agenda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Agility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r>
              <a:rPr lang="en-US" dirty="0" smtClean="0"/>
              <a:t> - </a:t>
            </a:r>
            <a:r>
              <a:rPr lang="en-US" dirty="0" err="1" smtClean="0"/>
              <a:t>Scrumban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4418464"/>
            <a:ext cx="3134893" cy="210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Driven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/>
          <a:lstStyle/>
          <a:p>
            <a:r>
              <a:rPr lang="en-US" dirty="0" smtClean="0"/>
              <a:t>Test-driven </a:t>
            </a:r>
            <a:r>
              <a:rPr lang="en-US" dirty="0"/>
              <a:t>development (TDD) is a software development </a:t>
            </a:r>
            <a:r>
              <a:rPr lang="en-US" dirty="0" smtClean="0"/>
              <a:t>technique that </a:t>
            </a:r>
            <a:r>
              <a:rPr lang="en-US" dirty="0"/>
              <a:t>uses really short development cycles to incrementally design </a:t>
            </a:r>
            <a:r>
              <a:rPr lang="en-US" dirty="0" smtClean="0"/>
              <a:t>your software.</a:t>
            </a:r>
          </a:p>
          <a:p>
            <a:pPr lvl="1"/>
            <a:r>
              <a:rPr lang="en-US" dirty="0" smtClean="0"/>
              <a:t>Red</a:t>
            </a:r>
            <a:r>
              <a:rPr lang="en-US" dirty="0"/>
              <a:t>: Before you write any new code for the system, you first </a:t>
            </a:r>
            <a:r>
              <a:rPr lang="en-US" dirty="0" smtClean="0"/>
              <a:t>write a </a:t>
            </a:r>
            <a:r>
              <a:rPr lang="en-US" dirty="0"/>
              <a:t>failing unit test, showing the intent of what you would like </a:t>
            </a:r>
            <a:r>
              <a:rPr lang="en-US" dirty="0" smtClean="0"/>
              <a:t>the new </a:t>
            </a:r>
            <a:r>
              <a:rPr lang="en-US" dirty="0"/>
              <a:t>code to do. Here you are thinking critically about the design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Green: Then you do whatever it takes to make the test pass. If </a:t>
            </a:r>
            <a:r>
              <a:rPr lang="en-US" dirty="0" smtClean="0"/>
              <a:t>you see </a:t>
            </a:r>
            <a:r>
              <a:rPr lang="en-US" dirty="0"/>
              <a:t>the full implementation, add the new code. If you don’t, do </a:t>
            </a:r>
            <a:r>
              <a:rPr lang="en-US" dirty="0" smtClean="0"/>
              <a:t>just enough </a:t>
            </a:r>
            <a:r>
              <a:rPr lang="en-US" dirty="0"/>
              <a:t>to get the test to pass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Refactor: Then you go back and clean up any code </a:t>
            </a:r>
            <a:r>
              <a:rPr lang="en-US" dirty="0" smtClean="0"/>
              <a:t>while </a:t>
            </a:r>
            <a:r>
              <a:rPr lang="en-US" dirty="0"/>
              <a:t>trying to get the test to pass.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052736"/>
            <a:ext cx="83724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3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Usage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993775"/>
            <a:ext cx="49625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5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tr-TR" dirty="0"/>
              <a:t>Extreme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787803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8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Extreme </a:t>
            </a:r>
            <a:r>
              <a:rPr lang="tr-TR" dirty="0" smtClean="0"/>
              <a:t>Programming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widely used agile process, originally proposed by Kent </a:t>
            </a:r>
            <a:r>
              <a:rPr lang="en-US" dirty="0" smtClean="0"/>
              <a:t>Beck</a:t>
            </a:r>
            <a:endParaRPr lang="tr-TR" dirty="0" smtClean="0"/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Extreme Programming (XP) takes an ‘extreme’ approach to iterative development.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versions may be built several times per day;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Increments are delivered to customers every 2 weeks;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tests must be run for every build and the build is only accepted if tests run successfully.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Principles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development is supported through small, frequent system releases.</a:t>
            </a:r>
          </a:p>
          <a:p>
            <a:r>
              <a:rPr lang="en-US" dirty="0"/>
              <a:t>Customer involvement means full-time customer engagement with the team.</a:t>
            </a:r>
          </a:p>
          <a:p>
            <a:r>
              <a:rPr lang="en-US" dirty="0"/>
              <a:t>People not process through pair programming, collective ownership and a process that avoids long working hours.</a:t>
            </a:r>
          </a:p>
          <a:p>
            <a:r>
              <a:rPr lang="en-US" dirty="0"/>
              <a:t>Change supported through regular system releases.</a:t>
            </a:r>
          </a:p>
          <a:p>
            <a:r>
              <a:rPr lang="en-US" dirty="0"/>
              <a:t>Maintaining simplicity through constant refactoring of code.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XP loops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832648" cy="54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4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XP Phases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XP Planning</a:t>
            </a:r>
          </a:p>
          <a:p>
            <a:pPr lvl="1"/>
            <a:r>
              <a:rPr lang="en-US" sz="1800" dirty="0"/>
              <a:t>Begins with the creation of “</a:t>
            </a:r>
            <a:r>
              <a:rPr lang="en-US" sz="1800" dirty="0">
                <a:solidFill>
                  <a:schemeClr val="folHlink"/>
                </a:solidFill>
              </a:rPr>
              <a:t>user stories</a:t>
            </a:r>
            <a:r>
              <a:rPr lang="en-US" sz="1800" dirty="0"/>
              <a:t>”</a:t>
            </a:r>
          </a:p>
          <a:p>
            <a:pPr lvl="1"/>
            <a:r>
              <a:rPr lang="en-US" sz="1800" dirty="0"/>
              <a:t>Agile team assesses each story and assigns </a:t>
            </a:r>
            <a:r>
              <a:rPr lang="en-US" sz="1800" dirty="0" smtClean="0"/>
              <a:t>a</a:t>
            </a:r>
            <a:r>
              <a:rPr lang="tr-TR" sz="1800" dirty="0" smtClean="0"/>
              <a:t>n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folHlink"/>
                </a:solidFill>
              </a:rPr>
              <a:t>cost</a:t>
            </a:r>
            <a:endParaRPr lang="en-US" sz="1800" dirty="0"/>
          </a:p>
          <a:p>
            <a:pPr lvl="1"/>
            <a:r>
              <a:rPr lang="en-US" sz="1800" dirty="0"/>
              <a:t>Stories are grouped to for a </a:t>
            </a:r>
            <a:r>
              <a:rPr lang="en-US" sz="1800" dirty="0">
                <a:solidFill>
                  <a:schemeClr val="folHlink"/>
                </a:solidFill>
              </a:rPr>
              <a:t>deliverable increment</a:t>
            </a:r>
            <a:endParaRPr lang="en-US" sz="1800" dirty="0"/>
          </a:p>
          <a:p>
            <a:pPr lvl="1"/>
            <a:r>
              <a:rPr lang="en-US" sz="1800" dirty="0"/>
              <a:t>A </a:t>
            </a:r>
            <a:r>
              <a:rPr lang="en-US" sz="1800" dirty="0">
                <a:solidFill>
                  <a:schemeClr val="folHlink"/>
                </a:solidFill>
              </a:rPr>
              <a:t>commitment</a:t>
            </a:r>
            <a:r>
              <a:rPr lang="en-US" sz="1800" dirty="0"/>
              <a:t> is made on delivery date</a:t>
            </a:r>
          </a:p>
          <a:p>
            <a:pPr lvl="1"/>
            <a:r>
              <a:rPr lang="en-US" sz="1800" dirty="0"/>
              <a:t>After the first increment “</a:t>
            </a:r>
            <a:r>
              <a:rPr lang="en-US" sz="1800" dirty="0">
                <a:solidFill>
                  <a:schemeClr val="folHlink"/>
                </a:solidFill>
              </a:rPr>
              <a:t>project velocity</a:t>
            </a:r>
            <a:r>
              <a:rPr lang="en-US" sz="1800" dirty="0"/>
              <a:t>” is used to help define subsequent delivery dates for other increments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Design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Follows the </a:t>
            </a:r>
            <a:r>
              <a:rPr lang="en-US" sz="1800" dirty="0">
                <a:solidFill>
                  <a:schemeClr val="folHlink"/>
                </a:solidFill>
              </a:rPr>
              <a:t>KIS principle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 the use of </a:t>
            </a:r>
            <a:r>
              <a:rPr lang="en-US" sz="1800" dirty="0">
                <a:solidFill>
                  <a:schemeClr val="folHlink"/>
                </a:solidFill>
              </a:rPr>
              <a:t>CRC cards</a:t>
            </a:r>
            <a:r>
              <a:rPr lang="en-US" sz="1800" dirty="0"/>
              <a:t> </a:t>
            </a:r>
            <a:endParaRPr lang="tr-TR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 smtClean="0"/>
              <a:t>For </a:t>
            </a:r>
            <a:r>
              <a:rPr lang="en-US" sz="1800" dirty="0"/>
              <a:t>difficult design problems, suggests the creation of “</a:t>
            </a:r>
            <a:r>
              <a:rPr lang="en-US" sz="1800" dirty="0">
                <a:solidFill>
                  <a:schemeClr val="folHlink"/>
                </a:solidFill>
              </a:rPr>
              <a:t>spike solutions</a:t>
            </a:r>
            <a:r>
              <a:rPr lang="en-US" sz="1800" dirty="0"/>
              <a:t>”—a design prototype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refactoring</a:t>
            </a:r>
            <a:r>
              <a:rPr lang="en-US" sz="1800" dirty="0"/>
              <a:t>”—an iterative refinement of the internal program design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Coding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Recommends the </a:t>
            </a:r>
            <a:r>
              <a:rPr lang="en-US" sz="1800" dirty="0">
                <a:solidFill>
                  <a:schemeClr val="folHlink"/>
                </a:solidFill>
              </a:rPr>
              <a:t>construction of a unit test</a:t>
            </a:r>
            <a:r>
              <a:rPr lang="en-US" sz="1800" dirty="0"/>
              <a:t> for a store </a:t>
            </a:r>
            <a:r>
              <a:rPr lang="en-US" sz="1800" i="1" u="sng" dirty="0"/>
              <a:t>before</a:t>
            </a:r>
            <a:r>
              <a:rPr lang="en-US" sz="1800" dirty="0"/>
              <a:t> coding commences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Encourages “</a:t>
            </a:r>
            <a:r>
              <a:rPr lang="en-US" sz="1800" dirty="0">
                <a:solidFill>
                  <a:schemeClr val="folHlink"/>
                </a:solidFill>
              </a:rPr>
              <a:t>pair programming</a:t>
            </a:r>
            <a:r>
              <a:rPr lang="en-US" sz="1800" dirty="0"/>
              <a:t>”</a:t>
            </a:r>
          </a:p>
          <a:p>
            <a:pPr marL="285750" indent="-285750">
              <a:lnSpc>
                <a:spcPct val="90000"/>
              </a:lnSpc>
            </a:pPr>
            <a:r>
              <a:rPr lang="en-US" sz="2000" dirty="0"/>
              <a:t>XP Testing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sz="1800" dirty="0"/>
              <a:t>All </a:t>
            </a:r>
            <a:r>
              <a:rPr lang="en-US" sz="1800" dirty="0">
                <a:solidFill>
                  <a:schemeClr val="folHlink"/>
                </a:solidFill>
              </a:rPr>
              <a:t>unit tests are executed daily</a:t>
            </a:r>
            <a:endParaRPr lang="en-US" sz="1800" dirty="0"/>
          </a:p>
          <a:p>
            <a:pPr marL="685800" lvl="1" indent="-228600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“Acceptance tests”</a:t>
            </a:r>
            <a:r>
              <a:rPr lang="en-US" sz="1800" dirty="0"/>
              <a:t> are defined by the customer and </a:t>
            </a:r>
            <a:r>
              <a:rPr lang="en-US" sz="1800" dirty="0" smtClean="0"/>
              <a:t>ex</a:t>
            </a:r>
            <a:r>
              <a:rPr lang="tr-TR" sz="1800" dirty="0" smtClean="0"/>
              <a:t>e</a:t>
            </a:r>
            <a:r>
              <a:rPr lang="en-US" sz="1800" dirty="0" err="1" smtClean="0"/>
              <a:t>cuted</a:t>
            </a:r>
            <a:r>
              <a:rPr lang="en-US" sz="1800" dirty="0" smtClean="0"/>
              <a:t> </a:t>
            </a:r>
            <a:r>
              <a:rPr lang="en-US" sz="1800" dirty="0"/>
              <a:t>to assess customer visible functionality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Scrum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3648" y="1060701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8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Process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2316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2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Agility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39257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Process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Scrum Events</a:t>
            </a:r>
          </a:p>
          <a:p>
            <a:pPr lvl="1"/>
            <a:r>
              <a:rPr lang="en-US" sz="1400" dirty="0"/>
              <a:t>Sprint Planning Meeting</a:t>
            </a:r>
          </a:p>
          <a:p>
            <a:pPr lvl="1"/>
            <a:r>
              <a:rPr lang="en-US" sz="1400" dirty="0"/>
              <a:t>Daily Scrum</a:t>
            </a:r>
          </a:p>
          <a:p>
            <a:pPr lvl="1"/>
            <a:r>
              <a:rPr lang="en-US" sz="1400" dirty="0"/>
              <a:t>Sprint Review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Retrospective</a:t>
            </a:r>
          </a:p>
          <a:p>
            <a:pPr lvl="1"/>
            <a:endParaRPr lang="en-US" sz="1400" dirty="0" smtClean="0"/>
          </a:p>
          <a:p>
            <a:r>
              <a:rPr lang="en-US" sz="1800" dirty="0"/>
              <a:t>The Scrum </a:t>
            </a:r>
            <a:r>
              <a:rPr lang="en-US" sz="1800" dirty="0" smtClean="0"/>
              <a:t>Team</a:t>
            </a:r>
          </a:p>
          <a:p>
            <a:pPr lvl="1"/>
            <a:r>
              <a:rPr lang="en-US" sz="1400" dirty="0"/>
              <a:t>The Product </a:t>
            </a:r>
            <a:r>
              <a:rPr lang="en-US" sz="1400" dirty="0" smtClean="0"/>
              <a:t>Owner	</a:t>
            </a:r>
          </a:p>
          <a:p>
            <a:pPr lvl="1"/>
            <a:r>
              <a:rPr lang="en-US" sz="1400" dirty="0"/>
              <a:t>The Development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The Scrum </a:t>
            </a:r>
            <a:r>
              <a:rPr lang="en-US" sz="1400" dirty="0" smtClean="0"/>
              <a:t>Master</a:t>
            </a:r>
          </a:p>
          <a:p>
            <a:endParaRPr lang="en-US" sz="1800" dirty="0"/>
          </a:p>
          <a:p>
            <a:r>
              <a:rPr lang="en-US" sz="1800" dirty="0"/>
              <a:t>Scrum </a:t>
            </a:r>
            <a:r>
              <a:rPr lang="en-US" sz="1800" dirty="0" smtClean="0"/>
              <a:t>Artifacts</a:t>
            </a:r>
          </a:p>
          <a:p>
            <a:pPr lvl="1"/>
            <a:r>
              <a:rPr lang="en-US" sz="1400" dirty="0"/>
              <a:t>Product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/>
              <a:t>Sprint </a:t>
            </a:r>
            <a:r>
              <a:rPr lang="en-US" sz="1400" dirty="0" smtClean="0"/>
              <a:t>Backlog</a:t>
            </a:r>
          </a:p>
          <a:p>
            <a:pPr lvl="1"/>
            <a:r>
              <a:rPr lang="en-US" sz="1400" dirty="0" smtClean="0"/>
              <a:t>Increment</a:t>
            </a:r>
          </a:p>
          <a:p>
            <a:pPr lvl="1"/>
            <a:endParaRPr lang="en-US" sz="1400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Master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Scrum Master performs following duties</a:t>
            </a:r>
          </a:p>
          <a:p>
            <a:r>
              <a:rPr lang="en-US" sz="2000" dirty="0"/>
              <a:t>Service to the Product Owner</a:t>
            </a:r>
            <a:endParaRPr lang="en-US" sz="2000" dirty="0" smtClean="0"/>
          </a:p>
          <a:p>
            <a:pPr lvl="1"/>
            <a:r>
              <a:rPr lang="en-US" sz="1400" dirty="0"/>
              <a:t>Finding techniques for effective Product Backlog management;</a:t>
            </a:r>
          </a:p>
          <a:p>
            <a:pPr lvl="1"/>
            <a:r>
              <a:rPr lang="en-US" sz="1400" dirty="0"/>
              <a:t>Clearly communicating vision, goals, and Product Backlog items to the Development Team;</a:t>
            </a:r>
          </a:p>
          <a:p>
            <a:pPr lvl="1"/>
            <a:r>
              <a:rPr lang="en-US" sz="1400" dirty="0" smtClean="0"/>
              <a:t>Understanding </a:t>
            </a:r>
            <a:r>
              <a:rPr lang="en-US" sz="1400" dirty="0"/>
              <a:t>long-term product planning in an empirical environment</a:t>
            </a:r>
            <a:r>
              <a:rPr lang="en-US" sz="1400" dirty="0" smtClean="0"/>
              <a:t>;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1800" b="1" dirty="0" smtClean="0"/>
              <a:t>Service to the Development Team</a:t>
            </a:r>
          </a:p>
          <a:p>
            <a:pPr lvl="1"/>
            <a:r>
              <a:rPr lang="en-US" sz="1400" dirty="0" smtClean="0"/>
              <a:t>Coaching </a:t>
            </a:r>
            <a:r>
              <a:rPr lang="en-US" sz="1400" dirty="0"/>
              <a:t>the Development Team in self-organization and cross-functionality</a:t>
            </a:r>
            <a:r>
              <a:rPr lang="en-US" sz="1400" dirty="0" smtClean="0"/>
              <a:t>	</a:t>
            </a:r>
          </a:p>
          <a:p>
            <a:pPr lvl="1"/>
            <a:r>
              <a:rPr lang="en-US" sz="1400" dirty="0"/>
              <a:t>Removing impediments to the Development Team’s progress;</a:t>
            </a:r>
          </a:p>
          <a:p>
            <a:pPr lvl="1"/>
            <a:r>
              <a:rPr lang="en-US" sz="1400" dirty="0"/>
              <a:t>Facilitating Scrum events as requested or </a:t>
            </a:r>
            <a:r>
              <a:rPr lang="en-US" sz="1400" dirty="0" smtClean="0"/>
              <a:t>needed</a:t>
            </a:r>
          </a:p>
          <a:p>
            <a:pPr lvl="1"/>
            <a:endParaRPr lang="en-US" sz="1400" dirty="0" smtClean="0"/>
          </a:p>
          <a:p>
            <a:r>
              <a:rPr lang="en-US" sz="1800" b="1" dirty="0"/>
              <a:t>Service to the </a:t>
            </a:r>
            <a:r>
              <a:rPr lang="en-US" sz="1800" b="1" dirty="0" smtClean="0"/>
              <a:t>Organization</a:t>
            </a:r>
          </a:p>
          <a:p>
            <a:pPr lvl="1"/>
            <a:r>
              <a:rPr lang="en-US" sz="1400" dirty="0"/>
              <a:t>Leading and coaching the organization in its Scrum </a:t>
            </a:r>
            <a:r>
              <a:rPr lang="en-US" sz="1400" dirty="0" smtClean="0"/>
              <a:t>adoption and implementations</a:t>
            </a:r>
          </a:p>
          <a:p>
            <a:pPr lvl="1"/>
            <a:r>
              <a:rPr lang="en-US" sz="1400" dirty="0" smtClean="0"/>
              <a:t>Causing </a:t>
            </a:r>
            <a:r>
              <a:rPr lang="en-US" sz="1400" dirty="0"/>
              <a:t>change that increases the productivity of the Scrum </a:t>
            </a:r>
            <a:r>
              <a:rPr lang="en-US" sz="1400" dirty="0" smtClean="0"/>
              <a:t>Team</a:t>
            </a:r>
          </a:p>
          <a:p>
            <a:pPr lvl="1"/>
            <a:r>
              <a:rPr lang="en-US" sz="1400" dirty="0"/>
              <a:t>Working with other Scrum Masters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</a:t>
            </a:r>
            <a:r>
              <a:rPr lang="en-US" dirty="0" smtClean="0"/>
              <a:t>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4896544" cy="5400600"/>
          </a:xfrm>
        </p:spPr>
        <p:txBody>
          <a:bodyPr>
            <a:noAutofit/>
          </a:bodyPr>
          <a:lstStyle/>
          <a:p>
            <a:r>
              <a:rPr lang="en-US" sz="2000" dirty="0"/>
              <a:t>Split your organization into small, cross-functional, </a:t>
            </a:r>
            <a:r>
              <a:rPr lang="en-US" sz="2000" dirty="0" smtClean="0"/>
              <a:t>self-organizing teams</a:t>
            </a:r>
            <a:r>
              <a:rPr lang="en-US" sz="2000" dirty="0"/>
              <a:t>.</a:t>
            </a:r>
            <a:endParaRPr lang="en-US" sz="2000" dirty="0" smtClean="0"/>
          </a:p>
          <a:p>
            <a:r>
              <a:rPr lang="en-US" sz="2000" dirty="0"/>
              <a:t>Split your work into a list of small, concrete deliverables. </a:t>
            </a:r>
            <a:r>
              <a:rPr lang="en-US" sz="2000" dirty="0" smtClean="0"/>
              <a:t>Sort the </a:t>
            </a:r>
            <a:r>
              <a:rPr lang="en-US" sz="2000" dirty="0"/>
              <a:t>list by priority and estimate the relative effort of each item.</a:t>
            </a:r>
          </a:p>
          <a:p>
            <a:r>
              <a:rPr lang="en-US" sz="2000" dirty="0"/>
              <a:t>Split time into short fixed-length iterations (usually 1 – 4 weeks</a:t>
            </a:r>
            <a:r>
              <a:rPr lang="en-US" sz="2000" dirty="0" smtClean="0"/>
              <a:t>), with </a:t>
            </a:r>
            <a:r>
              <a:rPr lang="en-US" sz="2000" dirty="0"/>
              <a:t>potentially shippable code demonstrated after each iteration.</a:t>
            </a:r>
          </a:p>
          <a:p>
            <a:r>
              <a:rPr lang="en-US" sz="2000" dirty="0"/>
              <a:t>Optimize the release plan and update priorities in </a:t>
            </a:r>
            <a:r>
              <a:rPr lang="en-US" sz="2000" dirty="0" smtClean="0"/>
              <a:t>collaboration with </a:t>
            </a:r>
            <a:r>
              <a:rPr lang="en-US" sz="2000" dirty="0"/>
              <a:t>the customer, based on insights gained by inspecting </a:t>
            </a:r>
            <a:r>
              <a:rPr lang="en-US" sz="2000" dirty="0" smtClean="0"/>
              <a:t>the release </a:t>
            </a:r>
            <a:r>
              <a:rPr lang="en-US" sz="2000" dirty="0"/>
              <a:t>after each iteration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Optimize the process by having a retrospective after </a:t>
            </a:r>
            <a:r>
              <a:rPr lang="en-US" sz="2000" dirty="0" smtClean="0"/>
              <a:t>each iteration</a:t>
            </a:r>
            <a:r>
              <a:rPr lang="en-US" sz="2000" dirty="0"/>
              <a:t>.</a:t>
            </a:r>
            <a:endParaRPr lang="tr-T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5968"/>
            <a:ext cx="3796317" cy="217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55" y="3284911"/>
            <a:ext cx="3893571" cy="156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59" y="5157192"/>
            <a:ext cx="419151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4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Extreme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tr-TR" smtClean="0"/>
              <a:t>Other Agile Methodologies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7664" y="130540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3645024"/>
            <a:ext cx="46386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7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in a Nutshell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Visualize the </a:t>
            </a:r>
            <a:r>
              <a:rPr lang="en-US" sz="2000" dirty="0" smtClean="0"/>
              <a:t>workflow</a:t>
            </a:r>
          </a:p>
          <a:p>
            <a:r>
              <a:rPr lang="en-US" sz="2000" dirty="0"/>
              <a:t>Limit Work In Progress (WIP) – assign explicit limits to </a:t>
            </a:r>
            <a:r>
              <a:rPr lang="en-US" sz="2000" dirty="0" smtClean="0"/>
              <a:t>how many </a:t>
            </a:r>
            <a:r>
              <a:rPr lang="en-US" sz="2000" dirty="0"/>
              <a:t>items may be in progress at each workflow state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Measure the lead time (average time to complete one </a:t>
            </a:r>
            <a:r>
              <a:rPr lang="en-US" sz="2000" dirty="0" smtClean="0"/>
              <a:t>item,</a:t>
            </a:r>
            <a:r>
              <a:rPr lang="tr-TR" sz="2000" dirty="0" smtClean="0"/>
              <a:t> </a:t>
            </a:r>
            <a:r>
              <a:rPr lang="en-US" sz="2000" dirty="0" smtClean="0"/>
              <a:t>sometimes </a:t>
            </a:r>
            <a:r>
              <a:rPr lang="en-US" sz="2000" dirty="0"/>
              <a:t>called “cycle time”), optimize the process to </a:t>
            </a:r>
            <a:r>
              <a:rPr lang="en-US" sz="2000" dirty="0" smtClean="0"/>
              <a:t>make lead </a:t>
            </a:r>
            <a:r>
              <a:rPr lang="en-US" sz="2000" dirty="0"/>
              <a:t>time as small and predictable as possible.</a:t>
            </a:r>
            <a:endParaRPr lang="tr-T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96952"/>
            <a:ext cx="55816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Scrum is more prescriptive</a:t>
            </a:r>
          </a:p>
          <a:p>
            <a:r>
              <a:rPr lang="en-US" sz="2000" dirty="0" err="1"/>
              <a:t>Kanban</a:t>
            </a:r>
            <a:r>
              <a:rPr lang="en-US" sz="2000" dirty="0"/>
              <a:t> doesn’t prescribe any roles at all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In Kanban </a:t>
            </a:r>
            <a:r>
              <a:rPr lang="en-US" sz="2000" dirty="0" smtClean="0"/>
              <a:t>time</a:t>
            </a:r>
            <a:r>
              <a:rPr lang="tr-TR" sz="2000" dirty="0" smtClean="0"/>
              <a:t>-</a:t>
            </a:r>
            <a:r>
              <a:rPr lang="en-US" sz="2000" dirty="0" smtClean="0"/>
              <a:t>boxed </a:t>
            </a:r>
            <a:r>
              <a:rPr lang="en-US" sz="2000" dirty="0"/>
              <a:t>iterations are not prescribed</a:t>
            </a:r>
            <a:r>
              <a:rPr lang="en-US" sz="2000" dirty="0" smtClean="0"/>
              <a:t>. You can go</a:t>
            </a:r>
            <a:r>
              <a:rPr lang="tr-TR" sz="2000" dirty="0" smtClean="0"/>
              <a:t> </a:t>
            </a:r>
            <a:r>
              <a:rPr lang="tr-TR" sz="2000" dirty="0" err="1" smtClean="0"/>
              <a:t>using</a:t>
            </a:r>
            <a:endParaRPr lang="en-US" sz="2000" dirty="0" smtClean="0"/>
          </a:p>
          <a:p>
            <a:pPr lvl="1"/>
            <a:r>
              <a:rPr lang="en-US" sz="1600" dirty="0" smtClean="0"/>
              <a:t>Single Scrum iterations </a:t>
            </a:r>
          </a:p>
          <a:p>
            <a:pPr lvl="1"/>
            <a:r>
              <a:rPr lang="en-US" sz="1600" dirty="0" smtClean="0"/>
              <a:t>Multiple periodic cadences</a:t>
            </a:r>
          </a:p>
          <a:p>
            <a:pPr lvl="1"/>
            <a:r>
              <a:rPr lang="en-US" sz="1600" dirty="0" smtClean="0"/>
              <a:t>Multiple Event-driven cadences. E.g</a:t>
            </a:r>
            <a:r>
              <a:rPr lang="en-US" sz="1600" dirty="0"/>
              <a:t>. We trigger a release whenever there is a set of Minimum </a:t>
            </a:r>
            <a:r>
              <a:rPr lang="en-US" sz="1600" dirty="0" smtClean="0"/>
              <a:t>Marketable Features </a:t>
            </a:r>
            <a:r>
              <a:rPr lang="en-US" sz="1600" dirty="0"/>
              <a:t>(MMFs) ready for release</a:t>
            </a:r>
            <a:endParaRPr lang="en-US" sz="1600" dirty="0" smtClean="0"/>
          </a:p>
          <a:p>
            <a:pPr lvl="1"/>
            <a:endParaRPr lang="tr-T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4464496" cy="88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01518"/>
            <a:ext cx="4608512" cy="121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9" y="4941168"/>
            <a:ext cx="57626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/>
              <a:t>Kanban limits WIP per workflow </a:t>
            </a:r>
            <a:r>
              <a:rPr lang="en-US" sz="2000" dirty="0" smtClean="0"/>
              <a:t>state,</a:t>
            </a:r>
            <a:r>
              <a:rPr lang="tr-TR" sz="2000" dirty="0" smtClean="0"/>
              <a:t> </a:t>
            </a:r>
            <a:r>
              <a:rPr lang="en-US" sz="2000" dirty="0" smtClean="0"/>
              <a:t>Scrum </a:t>
            </a:r>
            <a:r>
              <a:rPr lang="en-US" sz="2000" dirty="0"/>
              <a:t>limits WIP per </a:t>
            </a:r>
            <a:r>
              <a:rPr lang="en-US" sz="2000" dirty="0" smtClean="0"/>
              <a:t>iteration.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Scrum board is reset </a:t>
            </a:r>
            <a:r>
              <a:rPr lang="en-US" sz="2000" dirty="0" smtClean="0"/>
              <a:t>between each</a:t>
            </a:r>
            <a:r>
              <a:rPr lang="tr-TR" sz="2000" dirty="0" smtClean="0"/>
              <a:t> sprint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Scrum </a:t>
            </a:r>
            <a:r>
              <a:rPr lang="en-US" sz="2000" dirty="0" smtClean="0"/>
              <a:t>prescribes cross-functional teams, </a:t>
            </a:r>
            <a:r>
              <a:rPr lang="en-US" sz="2000" dirty="0" err="1" smtClean="0"/>
              <a:t>Kanban</a:t>
            </a:r>
            <a:r>
              <a:rPr lang="en-US" sz="2000" dirty="0" smtClean="0"/>
              <a:t> boards are cross-team</a:t>
            </a:r>
          </a:p>
          <a:p>
            <a:r>
              <a:rPr lang="en-US" sz="2000" dirty="0"/>
              <a:t>Scrum backlog items must fit in a sprint</a:t>
            </a:r>
            <a:r>
              <a:rPr lang="en-US" sz="2000" dirty="0" smtClean="0"/>
              <a:t> </a:t>
            </a:r>
          </a:p>
          <a:p>
            <a:pPr lvl="1"/>
            <a:endParaRPr lang="tr-TR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8" y="5005087"/>
            <a:ext cx="4078562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005087"/>
            <a:ext cx="443108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7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 – </a:t>
            </a:r>
            <a:r>
              <a:rPr lang="en-US" dirty="0" err="1" smtClean="0"/>
              <a:t>Kanban</a:t>
            </a:r>
            <a:r>
              <a:rPr lang="en-US" dirty="0" smtClean="0"/>
              <a:t> Similarities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400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Both use a pull based system</a:t>
            </a:r>
          </a:p>
          <a:p>
            <a:r>
              <a:rPr lang="en-US" sz="2000" dirty="0"/>
              <a:t>Both allow working on </a:t>
            </a:r>
            <a:r>
              <a:rPr lang="en-US" sz="2000" dirty="0" smtClean="0"/>
              <a:t>multiple products simultaneously</a:t>
            </a:r>
          </a:p>
          <a:p>
            <a:r>
              <a:rPr lang="en-US" sz="2000" dirty="0"/>
              <a:t>Both are empirical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785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Day in </a:t>
            </a:r>
            <a:r>
              <a:rPr lang="en-US" dirty="0" err="1" smtClean="0"/>
              <a:t>Kanban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196752"/>
            <a:ext cx="58197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339627"/>
            <a:ext cx="58864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0" y="1463452"/>
            <a:ext cx="59055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165225"/>
            <a:ext cx="58769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117600"/>
            <a:ext cx="57626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22" y="1034826"/>
            <a:ext cx="58293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0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Rapid Software Development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development and delivery is now often the most important requirement for software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Specification, design and implementation are inter-leaved</a:t>
            </a:r>
          </a:p>
          <a:p>
            <a:pPr lvl="1"/>
            <a:r>
              <a:rPr lang="en-US" dirty="0" smtClean="0"/>
              <a:t>System </a:t>
            </a:r>
            <a:r>
              <a:rPr lang="en-US" dirty="0"/>
              <a:t>is developed as a series of versions with stakeholders involved in version evaluation</a:t>
            </a:r>
          </a:p>
          <a:p>
            <a:pPr lvl="1"/>
            <a:r>
              <a:rPr lang="en-US" dirty="0"/>
              <a:t>User interfaces are often developed using an IDE and graphical toolset.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Scrum-Agile Metrics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software_velocity_burndown_chart_thum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/>
          <a:stretch/>
        </p:blipFill>
        <p:spPr>
          <a:xfrm>
            <a:off x="-5794" y="1059937"/>
            <a:ext cx="4421794" cy="2733967"/>
          </a:xfrm>
          <a:prstGeom prst="rect">
            <a:avLst/>
          </a:prstGeom>
        </p:spPr>
      </p:pic>
      <p:pic>
        <p:nvPicPr>
          <p:cNvPr id="8" name="Picture 7" descr="cf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>
          <a:xfrm>
            <a:off x="4416000" y="3793904"/>
            <a:ext cx="4728000" cy="3061540"/>
          </a:xfrm>
          <a:prstGeom prst="rect">
            <a:avLst/>
          </a:prstGeom>
        </p:spPr>
      </p:pic>
      <p:pic>
        <p:nvPicPr>
          <p:cNvPr id="9" name="Picture 8" descr="6a00d834527c1469e201053650b4bc970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11900" r="20113" b="17988"/>
          <a:stretch/>
        </p:blipFill>
        <p:spPr>
          <a:xfrm>
            <a:off x="4416000" y="1059937"/>
            <a:ext cx="4728000" cy="273396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5794" y="3793904"/>
            <a:ext cx="4318410" cy="3061540"/>
            <a:chOff x="5179727" y="4426336"/>
            <a:chExt cx="4900898" cy="3374781"/>
          </a:xfrm>
        </p:grpSpPr>
        <p:pic>
          <p:nvPicPr>
            <p:cNvPr id="11" name="Picture 10" descr="RTF 1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96" r="24680"/>
            <a:stretch/>
          </p:blipFill>
          <p:spPr>
            <a:xfrm>
              <a:off x="5179727" y="4426336"/>
              <a:ext cx="4900898" cy="1726064"/>
            </a:xfrm>
            <a:prstGeom prst="rect">
              <a:avLst/>
            </a:prstGeom>
          </p:spPr>
        </p:pic>
        <p:pic>
          <p:nvPicPr>
            <p:cNvPr id="12" name="Picture 11" descr="RTF 2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22" r="23734"/>
            <a:stretch/>
          </p:blipFill>
          <p:spPr>
            <a:xfrm>
              <a:off x="5179727" y="6152400"/>
              <a:ext cx="4900898" cy="164871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38025" y="3095881"/>
            <a:ext cx="3669173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Burndown</a:t>
            </a:r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Chart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02830" y="3095881"/>
            <a:ext cx="1802509" cy="699309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9752" y="3722791"/>
            <a:ext cx="3901737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Running Tested Feat.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40866" y="3793904"/>
            <a:ext cx="3890132" cy="591587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en-US" sz="3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Cumulative Flow Dia.</a:t>
            </a:r>
          </a:p>
        </p:txBody>
      </p:sp>
    </p:spTree>
    <p:extLst>
      <p:ext uri="{BB962C8B-B14F-4D97-AF65-F5344CB8AC3E}">
        <p14:creationId xmlns:p14="http://schemas.microsoft.com/office/powerpoint/2010/main" val="33698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Problems with agile methods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difficult to keep the interest of customers who are involved in the process.</a:t>
            </a:r>
          </a:p>
          <a:p>
            <a:r>
              <a:rPr lang="en-US" dirty="0"/>
              <a:t>Team members may be unsuited to the intense involvement that </a:t>
            </a:r>
            <a:r>
              <a:rPr lang="en-US" dirty="0" smtClean="0"/>
              <a:t>characterizes </a:t>
            </a:r>
            <a:r>
              <a:rPr lang="en-US" dirty="0"/>
              <a:t>agile methods.</a:t>
            </a:r>
          </a:p>
          <a:p>
            <a:r>
              <a:rPr lang="en-US" dirty="0" smtClean="0"/>
              <a:t>Prioritizing </a:t>
            </a:r>
            <a:r>
              <a:rPr lang="en-US" dirty="0"/>
              <a:t>changes can be difficult where there are multiple stakeholders.</a:t>
            </a:r>
          </a:p>
          <a:p>
            <a:r>
              <a:rPr lang="en-US" dirty="0"/>
              <a:t>Maintaining simplicity requires extra work.</a:t>
            </a:r>
          </a:p>
          <a:p>
            <a:r>
              <a:rPr lang="en-US" dirty="0"/>
              <a:t>Contracts may be a problem as with other approaches to iterative development.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Methods Applicability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development where a software company is developing a small or medium-sized product for sale. </a:t>
            </a:r>
          </a:p>
          <a:p>
            <a:r>
              <a:rPr lang="en-GB" dirty="0"/>
              <a:t>Custom system development within an organization, where there is a clear commitment from the customer to become involved in the development process and where there are not a lot of external rules and regulations that affect the software.</a:t>
            </a:r>
          </a:p>
          <a:p>
            <a:r>
              <a:rPr lang="en-GB" dirty="0"/>
              <a:t>Because of their focus on small, tightly-integrated teams, there are problems in scaling agile methods to large systems. 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Plan-driven development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plan-driven approach to software engineering is based around separate development stages with the outputs to be produced at each of these stages planned in advance.</a:t>
            </a:r>
          </a:p>
          <a:p>
            <a:r>
              <a:rPr lang="en-US" dirty="0"/>
              <a:t>Not necessarily waterfall model – plan-driven, incremental development is possible</a:t>
            </a:r>
          </a:p>
          <a:p>
            <a:r>
              <a:rPr lang="en-US" dirty="0"/>
              <a:t>Iteration occurs within activities.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Agile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-400050"/>
            <a:r>
              <a:rPr lang="en-US" dirty="0"/>
              <a:t>Specification, design, implementation and testing are inter-leaved and the outputs from the development process are decided through a process of negotiation during the software development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vs Plan-Driven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27804"/>
              </p:ext>
            </p:extLst>
          </p:nvPr>
        </p:nvGraphicFramePr>
        <p:xfrm>
          <a:off x="323528" y="1916832"/>
          <a:ext cx="8424936" cy="3240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939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Agile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Plan-driven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Formal Methods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Junior</a:t>
                      </a:r>
                      <a:r>
                        <a:rPr lang="tr-TR" sz="1600" baseline="0" dirty="0" smtClean="0"/>
                        <a:t>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Expert Developers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Frequent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Rare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Constrained</a:t>
                      </a:r>
                      <a:r>
                        <a:rPr lang="tr-TR" sz="1600" baseline="0" dirty="0" smtClean="0"/>
                        <a:t> Changes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Few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Large</a:t>
                      </a:r>
                      <a:r>
                        <a:rPr lang="tr-TR" sz="1600" baseline="0" dirty="0" smtClean="0"/>
                        <a:t> Groups Of Developers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Modellable Requirements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Chaotic</a:t>
                      </a:r>
                      <a:r>
                        <a:rPr lang="tr-TR" sz="1600" baseline="0" dirty="0" smtClean="0"/>
                        <a:t>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aseline="0" dirty="0" smtClean="0"/>
                        <a:t>Tidy Work Environment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Quality</a:t>
                      </a:r>
                      <a:r>
                        <a:rPr lang="tr-TR" sz="1600" baseline="0" dirty="0" smtClean="0"/>
                        <a:t> Product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84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Low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High Critical Systems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Very High Critical Systems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2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 descr="D:\Scrum Eğitimi\software-development-methodologies-2008-vs-20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125538"/>
            <a:ext cx="3990975" cy="3238500"/>
          </a:xfrm>
          <a:prstGeom prst="rect">
            <a:avLst/>
          </a:prstGeom>
          <a:noFill/>
        </p:spPr>
      </p:pic>
      <p:pic>
        <p:nvPicPr>
          <p:cNvPr id="7" name="Picture 4" descr="D:\Scrum Eğitimi\which-development-methodologies-are-u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52738"/>
            <a:ext cx="453707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7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 smtClean="0">
                <a:ea typeface="ＭＳ Ｐゴシック" charset="-128"/>
              </a:rPr>
              <a:t>This week we present</a:t>
            </a:r>
          </a:p>
          <a:p>
            <a:r>
              <a:rPr lang="en-US" altLang="x-none" dirty="0" smtClean="0">
                <a:ea typeface="ＭＳ Ｐゴシック" charset="-128"/>
              </a:rPr>
              <a:t>The concept of agility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Agile Practices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 smtClean="0">
                <a:ea typeface="ＭＳ Ｐゴシック" charset="-128"/>
              </a:rPr>
              <a:t>Most frequently used agile methodologies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XP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Scrum</a:t>
            </a:r>
          </a:p>
          <a:p>
            <a:pPr lvl="1"/>
            <a:r>
              <a:rPr lang="en-US" altLang="x-none" dirty="0" err="1" smtClean="0">
                <a:ea typeface="ＭＳ Ｐゴシック" charset="-128"/>
              </a:rPr>
              <a:t>Kanban</a:t>
            </a:r>
            <a:endParaRPr lang="en-US" altLang="x-none" dirty="0">
              <a:ea typeface="ＭＳ Ｐゴシック" charset="-128"/>
            </a:endParaRPr>
          </a:p>
          <a:p>
            <a:r>
              <a:rPr lang="en-US" altLang="x-none" dirty="0">
                <a:ea typeface="ＭＳ Ｐゴシック" charset="-128"/>
              </a:rPr>
              <a:t>Best suggestion</a:t>
            </a:r>
          </a:p>
          <a:p>
            <a:pPr lvl="1"/>
            <a:r>
              <a:rPr lang="en-US" altLang="x-none" dirty="0" smtClean="0">
                <a:ea typeface="ＭＳ Ｐゴシック" charset="-128"/>
              </a:rPr>
              <a:t>Select practices and methodology based </a:t>
            </a:r>
            <a:r>
              <a:rPr lang="en-US" altLang="x-none" smtClean="0">
                <a:ea typeface="ＭＳ Ｐゴシック" charset="-128"/>
              </a:rPr>
              <a:t>on organizational </a:t>
            </a:r>
            <a:r>
              <a:rPr lang="en-US" altLang="x-none" dirty="0" smtClean="0">
                <a:ea typeface="ＭＳ Ｐゴシック" charset="-128"/>
              </a:rPr>
              <a:t>characteristics and experience level.</a:t>
            </a:r>
            <a:endParaRPr lang="en-US" altLang="x-none" dirty="0">
              <a:ea typeface="ＭＳ Ｐゴシック" charset="-128"/>
            </a:endParaRPr>
          </a:p>
          <a:p>
            <a:pPr lvl="1"/>
            <a:endParaRPr lang="en-US" altLang="x-none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will present an </a:t>
            </a:r>
            <a:r>
              <a:rPr lang="en-US" smtClean="0"/>
              <a:t>in-depth discussion on </a:t>
            </a:r>
            <a:r>
              <a:rPr lang="en-US" i="1"/>
              <a:t>Software Project Planning and </a:t>
            </a:r>
            <a:r>
              <a:rPr lang="en-US" i="1" smtClean="0"/>
              <a:t>Estimation!!!</a:t>
            </a:r>
            <a:endParaRPr lang="en-US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&amp; UML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Agile Manifesto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Palatino" charset="0"/>
              </a:rPr>
              <a:t>“We are uncovering better ways of developing software by doing it and helping others do it</a:t>
            </a:r>
            <a:r>
              <a:rPr lang="en-US" sz="2000" dirty="0" smtClean="0">
                <a:latin typeface="Palatino" charset="0"/>
              </a:rPr>
              <a:t>. Through </a:t>
            </a:r>
            <a:r>
              <a:rPr lang="en-US" sz="2000" dirty="0">
                <a:latin typeface="Palatino" charset="0"/>
              </a:rPr>
              <a:t>this work we have come to value: </a:t>
            </a:r>
          </a:p>
          <a:p>
            <a:pPr lvl="1">
              <a:spcBef>
                <a:spcPts val="300"/>
              </a:spcBef>
              <a:buFontTx/>
              <a:buChar char="•"/>
            </a:pPr>
            <a:endParaRPr lang="tr-TR" i="1" dirty="0" smtClean="0">
              <a:solidFill>
                <a:srgbClr val="FF000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Individuals</a:t>
            </a:r>
            <a:r>
              <a:rPr lang="en-US" dirty="0">
                <a:latin typeface="Palatino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interactions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processes and tools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Working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software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comprehensive documentation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Customer</a:t>
            </a:r>
            <a:r>
              <a:rPr lang="en-US" dirty="0">
                <a:latin typeface="Palatino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Palatino" charset="0"/>
              </a:rPr>
              <a:t>collaboration</a:t>
            </a:r>
            <a:r>
              <a:rPr lang="en-US" dirty="0">
                <a:latin typeface="Palatino" charset="0"/>
              </a:rPr>
              <a:t> 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contract negotiation </a:t>
            </a:r>
          </a:p>
          <a:p>
            <a:pPr lvl="1">
              <a:spcBef>
                <a:spcPts val="300"/>
              </a:spcBef>
              <a:buFontTx/>
              <a:buChar char="•"/>
            </a:pPr>
            <a:r>
              <a:rPr lang="en-US" dirty="0">
                <a:solidFill>
                  <a:srgbClr val="C00000"/>
                </a:solidFill>
                <a:latin typeface="Palatino" charset="0"/>
              </a:rPr>
              <a:t>Responding to change </a:t>
            </a:r>
            <a:r>
              <a:rPr lang="en-US" dirty="0">
                <a:latin typeface="Palatino" charset="0"/>
              </a:rPr>
              <a:t>over </a:t>
            </a:r>
            <a:r>
              <a:rPr lang="en-US" dirty="0">
                <a:solidFill>
                  <a:srgbClr val="0070C0"/>
                </a:solidFill>
                <a:latin typeface="Palatino" charset="0"/>
              </a:rPr>
              <a:t>following a plan </a:t>
            </a:r>
            <a:endParaRPr lang="tr-TR" dirty="0">
              <a:solidFill>
                <a:srgbClr val="0070C0"/>
              </a:solidFill>
              <a:latin typeface="Palatino" charset="0"/>
            </a:endParaRPr>
          </a:p>
          <a:p>
            <a:pPr lvl="1">
              <a:spcBef>
                <a:spcPts val="300"/>
              </a:spcBef>
              <a:buFontTx/>
              <a:buChar char="•"/>
            </a:pPr>
            <a:endParaRPr lang="en-US" dirty="0">
              <a:solidFill>
                <a:srgbClr val="FF0000"/>
              </a:solidFill>
              <a:latin typeface="Palatino" charset="0"/>
            </a:endParaRPr>
          </a:p>
          <a:p>
            <a:pPr>
              <a:spcBef>
                <a:spcPts val="300"/>
              </a:spcBef>
            </a:pPr>
            <a:r>
              <a:rPr lang="en-US" sz="2000" dirty="0">
                <a:latin typeface="Palatino" charset="0"/>
              </a:rPr>
              <a:t>That is, while there is value in the items on the right, we value the items on the left more.”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Kent </a:t>
            </a:r>
            <a:r>
              <a:rPr lang="en-US" dirty="0">
                <a:solidFill>
                  <a:schemeClr val="tx1"/>
                </a:solidFill>
                <a:latin typeface="Palatino" charset="0"/>
              </a:rPr>
              <a:t>Beck et </a:t>
            </a:r>
            <a:r>
              <a:rPr lang="en-US" dirty="0" smtClean="0">
                <a:solidFill>
                  <a:schemeClr val="tx1"/>
                </a:solidFill>
                <a:latin typeface="Palatino" charset="0"/>
              </a:rPr>
              <a:t>al</a:t>
            </a:r>
            <a:r>
              <a:rPr lang="tr-TR" dirty="0" smtClean="0">
                <a:solidFill>
                  <a:schemeClr val="tx1"/>
                </a:solidFill>
                <a:latin typeface="Palatino" charset="0"/>
              </a:rPr>
              <a:t>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Palatino" charset="0"/>
                <a:hlinkClick r:id="rId2"/>
              </a:rPr>
              <a:t>www.agilemanifesto.org</a:t>
            </a:r>
            <a:endParaRPr lang="en-US" sz="1600" dirty="0">
              <a:solidFill>
                <a:schemeClr val="tx1"/>
              </a:solidFill>
              <a:latin typeface="Palatino" charset="0"/>
            </a:endParaRP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Principles of Agile Methods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445951"/>
              </p:ext>
            </p:extLst>
          </p:nvPr>
        </p:nvGraphicFramePr>
        <p:xfrm>
          <a:off x="179512" y="1052736"/>
          <a:ext cx="8856984" cy="5400601"/>
        </p:xfrm>
        <a:graphic>
          <a:graphicData uri="http://schemas.openxmlformats.org/drawingml/2006/table">
            <a:tbl>
              <a:tblPr/>
              <a:tblGrid>
                <a:gridCol w="246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950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Principle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Description</a:t>
                      </a:r>
                      <a:endParaRPr kumimoji="0" lang="en-GB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9144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176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 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involvement 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Customers should be closely involved throughout the development process. Their role is provide and prioritize new system requirements and to evaluate the iterations of the system.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564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Incremental delivery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software is developed in increments with the customer specifying the requirements to be included in each increment.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People not process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The skills of the development team should be recognized and exploited. Team members should be left to develop their own ways of working without prescriptive processes.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367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Embrace change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Expect the system requirements to change and so design the system to accommodate these changes.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772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Maintain simplicity</a:t>
                      </a: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Focus on simplicity in both the software being developed and in the development process. Wherever possible, actively work to eliminate complexity from the system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 charset="0"/>
                          <a:cs typeface="Arial"/>
                        </a:rPr>
                        <a:t>.</a:t>
                      </a: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ea typeface="Times New Roman" charset="0"/>
                        <a:cs typeface="Arial"/>
                      </a:endParaRPr>
                    </a:p>
                  </a:txBody>
                  <a:tcPr marL="73025" marR="73025" marT="0" marB="914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2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Agile </a:t>
            </a:r>
            <a:r>
              <a:rPr lang="en-US" dirty="0" smtClean="0"/>
              <a:t>Practices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53285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Common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Extreme </a:t>
            </a:r>
            <a:r>
              <a:rPr lang="tr-TR" dirty="0"/>
              <a:t>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Scrum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Kanban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840" y="513072"/>
            <a:ext cx="356264" cy="27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3.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8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User Stories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</a:t>
            </a:r>
            <a:r>
              <a:rPr lang="en-US" sz="2000" dirty="0" smtClean="0"/>
              <a:t>most of the agile methods, </a:t>
            </a:r>
            <a:r>
              <a:rPr lang="en-US" sz="2000" dirty="0"/>
              <a:t>customer or user is part of the </a:t>
            </a:r>
            <a:r>
              <a:rPr lang="en-US" sz="2000" dirty="0" smtClean="0"/>
              <a:t>team </a:t>
            </a:r>
            <a:r>
              <a:rPr lang="en-US" sz="2000" dirty="0"/>
              <a:t>and is responsible for making decisions on requirements.</a:t>
            </a:r>
          </a:p>
          <a:p>
            <a:r>
              <a:rPr lang="en-US" sz="2000" dirty="0"/>
              <a:t>User requirements are expressed as scenarios or user stories.</a:t>
            </a:r>
          </a:p>
          <a:p>
            <a:r>
              <a:rPr lang="en-US" sz="2000" dirty="0"/>
              <a:t>These are written on cards and the development team break them down into implementation tasks. These tasks are the basis of schedule and cost estimates.</a:t>
            </a:r>
          </a:p>
          <a:p>
            <a:r>
              <a:rPr lang="en-US" sz="2000" dirty="0"/>
              <a:t>The customer chooses the stories for inclusion in the next release based on their priorities and the schedule estimates.</a:t>
            </a:r>
          </a:p>
          <a:p>
            <a:endParaRPr lang="tr-T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" y="3789040"/>
            <a:ext cx="712879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8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Story Boards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Software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mtClean="0"/>
              <a:t>1.</a:t>
            </a:r>
            <a:fld id="{FA84A37A-AFC2-4A01-80A1-FC20F2C0D5B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62714"/>
            <a:ext cx="3734345" cy="233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catur">
  <a:themeElements>
    <a:clrScheme name="Decatur">
      <a:dk1>
        <a:sysClr val="windowText" lastClr="000000"/>
      </a:dk1>
      <a:lt1>
        <a:sysClr val="window" lastClr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66AACD"/>
      </a:hlink>
      <a:folHlink>
        <a:srgbClr val="809DB3"/>
      </a:folHlink>
    </a:clrScheme>
    <a:fontScheme name="Decatur">
      <a:majorFont>
        <a:latin typeface="Bodoni MT Condensed"/>
        <a:ea typeface=""/>
        <a:cs typeface=""/>
        <a:font script="Grek" typeface="Times New Roman"/>
        <a:font script="Cyrl" typeface="Times New Roman"/>
        <a:font script="Jpan" typeface="HG明朝E"/>
        <a:font script="Hang" typeface="HY목각파임B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catur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10000"/>
              </a:schemeClr>
            </a:gs>
            <a:gs pos="47500">
              <a:schemeClr val="phClr">
                <a:tint val="53000"/>
                <a:satMod val="120000"/>
              </a:schemeClr>
            </a:gs>
            <a:gs pos="58500">
              <a:schemeClr val="phClr">
                <a:tint val="53000"/>
                <a:satMod val="120000"/>
              </a:schemeClr>
            </a:gs>
            <a:gs pos="100000">
              <a:schemeClr val="phClr">
                <a:tint val="90000"/>
                <a:satMod val="110000"/>
              </a:schemeClr>
            </a:gs>
          </a:gsLst>
          <a:lin ang="3600000" scaled="1"/>
        </a:gradFill>
        <a:gradFill rotWithShape="1">
          <a:gsLst>
            <a:gs pos="0">
              <a:schemeClr val="phClr">
                <a:shade val="54000"/>
                <a:satMod val="105000"/>
              </a:schemeClr>
            </a:gs>
            <a:gs pos="47500">
              <a:schemeClr val="phClr">
                <a:shade val="88000"/>
                <a:satMod val="105000"/>
              </a:schemeClr>
            </a:gs>
            <a:gs pos="58500">
              <a:schemeClr val="phClr">
                <a:shade val="88000"/>
                <a:satMod val="105000"/>
              </a:schemeClr>
            </a:gs>
            <a:gs pos="100000">
              <a:schemeClr val="phClr">
                <a:shade val="54000"/>
                <a:satMod val="105000"/>
              </a:schemeClr>
            </a:gs>
          </a:gsLst>
          <a:lin ang="36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82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3600000" algn="r" rotWithShape="0">
              <a:srgbClr val="000000">
                <a:alpha val="30000"/>
              </a:srgbClr>
            </a:outerShdw>
          </a:effectLst>
        </a:effectStyle>
        <a:effectStyle>
          <a:effectLst>
            <a:outerShdw blurRad="63500" dist="25400" dir="3600000" algn="r" rotWithShape="0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prstMaterial="flat">
            <a:bevelT w="38100" h="50800" prst="softRound"/>
          </a:sp3d>
        </a:effectStyle>
        <a:effectStyle>
          <a:effectLst>
            <a:outerShdw blurRad="76200" dist="38100" dir="3600000" algn="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harsh" dir="tl">
              <a:rot lat="0" lon="0" rev="9000000"/>
            </a:lightRig>
          </a:scene3d>
          <a:sp3d contourW="44450" prstMaterial="flat">
            <a:bevelT w="38100" h="508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2000"/>
                <a:satMod val="105000"/>
              </a:schemeClr>
            </a:gs>
            <a:gs pos="47500">
              <a:schemeClr val="phClr">
                <a:tint val="90000"/>
                <a:shade val="89000"/>
                <a:satMod val="105000"/>
              </a:schemeClr>
            </a:gs>
            <a:gs pos="58500">
              <a:schemeClr val="phClr">
                <a:tint val="85000"/>
                <a:shade val="89000"/>
                <a:satMod val="105000"/>
              </a:schemeClr>
            </a:gs>
            <a:gs pos="100000">
              <a:schemeClr val="phClr">
                <a:tint val="100000"/>
                <a:shade val="52000"/>
                <a:satMod val="105000"/>
              </a:schemeClr>
            </a:gs>
          </a:gsLst>
          <a:lin ang="36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5000"/>
                <a:satMod val="120000"/>
              </a:schemeClr>
            </a:duotone>
          </a:blip>
          <a:tile tx="0" ty="0" sx="52000" sy="5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TC101790490[[fn=Decatur]]</Template>
  <TotalTime>5535</TotalTime>
  <Words>2562</Words>
  <Application>Microsoft Office PowerPoint</Application>
  <PresentationFormat>On-screen Show (4:3)</PresentationFormat>
  <Paragraphs>408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Bodoni MT Condensed</vt:lpstr>
      <vt:lpstr>Calibri</vt:lpstr>
      <vt:lpstr>Courier New</vt:lpstr>
      <vt:lpstr>Franklin Gothic Book</vt:lpstr>
      <vt:lpstr>Palatino</vt:lpstr>
      <vt:lpstr>Times New Roman</vt:lpstr>
      <vt:lpstr>Wingdings</vt:lpstr>
      <vt:lpstr>Decatur</vt:lpstr>
      <vt:lpstr>SOFTWARE ENGINEERING</vt:lpstr>
      <vt:lpstr>Agenda</vt:lpstr>
      <vt:lpstr>Agility</vt:lpstr>
      <vt:lpstr>Rapid Software Development</vt:lpstr>
      <vt:lpstr>Agile Manifesto</vt:lpstr>
      <vt:lpstr>Principles of Agile Methods</vt:lpstr>
      <vt:lpstr>Common Agile Practices</vt:lpstr>
      <vt:lpstr>User Stories</vt:lpstr>
      <vt:lpstr>Story Boards</vt:lpstr>
      <vt:lpstr>Story Points</vt:lpstr>
      <vt:lpstr>Planning Poker</vt:lpstr>
      <vt:lpstr>Refactoring</vt:lpstr>
      <vt:lpstr>Pair Programming Environment</vt:lpstr>
      <vt:lpstr>Advantages of Pair Programming</vt:lpstr>
      <vt:lpstr>Collective Ownership</vt:lpstr>
      <vt:lpstr>Collective Ownership</vt:lpstr>
      <vt:lpstr>Continuous Integration</vt:lpstr>
      <vt:lpstr>Continuous Integration</vt:lpstr>
      <vt:lpstr>Continuous Integration</vt:lpstr>
      <vt:lpstr>Test Driven Development</vt:lpstr>
      <vt:lpstr>Overall Usage</vt:lpstr>
      <vt:lpstr>Overall Usage</vt:lpstr>
      <vt:lpstr>Extreme Programming</vt:lpstr>
      <vt:lpstr>Extreme Programming</vt:lpstr>
      <vt:lpstr>XP Principles</vt:lpstr>
      <vt:lpstr>XP loops</vt:lpstr>
      <vt:lpstr>XP Phases</vt:lpstr>
      <vt:lpstr>Scrum</vt:lpstr>
      <vt:lpstr>Scrum Process</vt:lpstr>
      <vt:lpstr>Scrum Process</vt:lpstr>
      <vt:lpstr>Scrum Master</vt:lpstr>
      <vt:lpstr>Scrum in a Nutshell</vt:lpstr>
      <vt:lpstr>Kanban</vt:lpstr>
      <vt:lpstr>Kanban in a Nutshell</vt:lpstr>
      <vt:lpstr>Kanban in a Nutshell</vt:lpstr>
      <vt:lpstr>Scrum vs Kanban</vt:lpstr>
      <vt:lpstr>Scrum vs Kanban</vt:lpstr>
      <vt:lpstr>Scrum – Kanban Similarities</vt:lpstr>
      <vt:lpstr>One Day in Kanban</vt:lpstr>
      <vt:lpstr>Scrum-Agile Metrics</vt:lpstr>
      <vt:lpstr>Problems with agile methods</vt:lpstr>
      <vt:lpstr>Agile Methods Applicability</vt:lpstr>
      <vt:lpstr>Agile vs Plan-Driven Methods</vt:lpstr>
      <vt:lpstr>Agile vs Plan-Driven Methods</vt:lpstr>
      <vt:lpstr>PowerPoint Presentation</vt:lpstr>
      <vt:lpstr>Wrap-up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tantug</dc:creator>
  <cp:lastModifiedBy>ayse t</cp:lastModifiedBy>
  <cp:revision>164</cp:revision>
  <dcterms:created xsi:type="dcterms:W3CDTF">2010-08-26T12:42:06Z</dcterms:created>
  <dcterms:modified xsi:type="dcterms:W3CDTF">2019-10-08T08:41:53Z</dcterms:modified>
</cp:coreProperties>
</file>